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5" Type="http://schemas.openxmlformats.org/officeDocument/2006/relationships/image" Target="../media/image0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 amt="50000"/>
          </a:blip>
          <a:srcRect b="56272" l="3831" r="13421" t="3760"/>
          <a:stretch/>
        </p:blipFill>
        <p:spPr>
          <a:xfrm>
            <a:off x="0" y="0"/>
            <a:ext cx="9144000" cy="21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545825" y="2036062"/>
            <a:ext cx="4370700" cy="86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Chicken Curry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510450" y="359316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Personalised Simple Search System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Currys Laptop Buying Assistant (C.L.B.A.)</a:t>
            </a:r>
            <a:br>
              <a:rPr lang="en"/>
            </a:br>
            <a:br>
              <a:rPr lang="en"/>
            </a:b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510450" y="2977450"/>
            <a:ext cx="5511600" cy="70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999999"/>
                </a:solidFill>
              </a:rPr>
              <a:t>eCommerce &amp; Customer Experience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4">
            <a:alphaModFix/>
          </a:blip>
          <a:srcRect b="64446" l="0" r="17184" t="12153"/>
          <a:stretch/>
        </p:blipFill>
        <p:spPr>
          <a:xfrm>
            <a:off x="6195217" y="119325"/>
            <a:ext cx="2864710" cy="6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5">
            <a:alphaModFix/>
          </a:blip>
          <a:srcRect b="0" l="0" r="0" t="50994"/>
          <a:stretch/>
        </p:blipFill>
        <p:spPr>
          <a:xfrm>
            <a:off x="6608264" y="749325"/>
            <a:ext cx="2107160" cy="803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1039750" y="672000"/>
            <a:ext cx="5797500" cy="2500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The project is to develop a need for a more simple search for non-technical people.</a:t>
            </a:r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2" name="Shape 72"/>
          <p:cNvSpPr txBox="1"/>
          <p:nvPr/>
        </p:nvSpPr>
        <p:spPr>
          <a:xfrm>
            <a:off x="373675" y="241800"/>
            <a:ext cx="1025699" cy="21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2590800" y="2255225"/>
            <a:ext cx="1465499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1000125" y="3505200"/>
            <a:ext cx="5743499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Enhance experience,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decrease pain and increase in pleasure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71323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1695450" y="895350"/>
            <a:ext cx="5381625" cy="4248150"/>
          </a:xfrm>
          <a:prstGeom prst="flowChart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4722750" y="895350"/>
            <a:ext cx="4298400" cy="1917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Substitutes</a:t>
            </a:r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5514975" y="2318825"/>
            <a:ext cx="3364800" cy="90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eCommerce websites today</a:t>
            </a:r>
          </a:p>
        </p:txBody>
      </p:sp>
      <p:sp>
        <p:nvSpPr>
          <p:cNvPr id="84" name="Shape 84"/>
          <p:cNvSpPr/>
          <p:nvPr/>
        </p:nvSpPr>
        <p:spPr>
          <a:xfrm>
            <a:off x="6168675" y="2670775"/>
            <a:ext cx="2057400" cy="14858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005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0" y="1209675"/>
            <a:ext cx="9144000" cy="23432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idx="4294967295" type="title"/>
          </p:nvPr>
        </p:nvSpPr>
        <p:spPr>
          <a:xfrm>
            <a:off x="490250" y="1839775"/>
            <a:ext cx="2553599" cy="111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The Technology</a:t>
            </a:r>
          </a:p>
        </p:txBody>
      </p:sp>
      <p:cxnSp>
        <p:nvCxnSpPr>
          <p:cNvPr id="92" name="Shape 92"/>
          <p:cNvCxnSpPr/>
          <p:nvPr/>
        </p:nvCxnSpPr>
        <p:spPr>
          <a:xfrm>
            <a:off x="3306775" y="1839775"/>
            <a:ext cx="0" cy="1119599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" name="Shape 93"/>
          <p:cNvSpPr txBox="1"/>
          <p:nvPr>
            <p:ph idx="4294967295" type="body"/>
          </p:nvPr>
        </p:nvSpPr>
        <p:spPr>
          <a:xfrm>
            <a:off x="3722100" y="1821525"/>
            <a:ext cx="3575099" cy="111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Product Features</a:t>
            </a:r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6585" l="0" r="0" t="8769"/>
          <a:stretch/>
        </p:blipFill>
        <p:spPr>
          <a:xfrm>
            <a:off x="-30675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idx="4294967295" type="title"/>
          </p:nvPr>
        </p:nvSpPr>
        <p:spPr>
          <a:xfrm>
            <a:off x="397300" y="403100"/>
            <a:ext cx="4476600" cy="538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Product Benefits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513200" y="1125750"/>
            <a:ext cx="4442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02" name="Shape 102"/>
          <p:cNvSpPr txBox="1"/>
          <p:nvPr>
            <p:ph idx="4294967295" type="body"/>
          </p:nvPr>
        </p:nvSpPr>
        <p:spPr>
          <a:xfrm>
            <a:off x="432350" y="1310225"/>
            <a:ext cx="4564800" cy="2861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Do you find our search convenient to use?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Making life easier for customers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all the ways it makes life better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5248604" y="718570"/>
            <a:ext cx="3276588" cy="3276589"/>
            <a:chOff x="6376062" y="1201608"/>
            <a:chExt cx="2296137" cy="2296138"/>
          </a:xfrm>
        </p:grpSpPr>
        <p:grpSp>
          <p:nvGrpSpPr>
            <p:cNvPr id="104" name="Shape 104"/>
            <p:cNvGrpSpPr/>
            <p:nvPr/>
          </p:nvGrpSpPr>
          <p:grpSpPr>
            <a:xfrm>
              <a:off x="6376062" y="2887057"/>
              <a:ext cx="2296137" cy="610689"/>
              <a:chOff x="6223662" y="2887057"/>
              <a:chExt cx="2296137" cy="610689"/>
            </a:xfrm>
          </p:grpSpPr>
          <p:sp>
            <p:nvSpPr>
              <p:cNvPr id="105" name="Shape 105"/>
              <p:cNvSpPr/>
              <p:nvPr/>
            </p:nvSpPr>
            <p:spPr>
              <a:xfrm>
                <a:off x="6897843" y="288705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Shape 106"/>
              <p:cNvSpPr/>
              <p:nvPr/>
            </p:nvSpPr>
            <p:spPr>
              <a:xfrm>
                <a:off x="6897843" y="322414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7234932" y="288705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Shape 108"/>
              <p:cNvSpPr/>
              <p:nvPr/>
            </p:nvSpPr>
            <p:spPr>
              <a:xfrm>
                <a:off x="7572022" y="288705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Shape 109"/>
              <p:cNvSpPr/>
              <p:nvPr/>
            </p:nvSpPr>
            <p:spPr>
              <a:xfrm>
                <a:off x="7234932" y="322414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7572022" y="322414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Shape 111"/>
              <p:cNvSpPr/>
              <p:nvPr/>
            </p:nvSpPr>
            <p:spPr>
              <a:xfrm>
                <a:off x="7909113" y="288705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8246200" y="288705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7909113" y="322414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Shape 114"/>
              <p:cNvSpPr/>
              <p:nvPr/>
            </p:nvSpPr>
            <p:spPr>
              <a:xfrm>
                <a:off x="8246200" y="322414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6223662" y="288705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6223662" y="322414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6560753" y="322414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6560753" y="2887057"/>
                <a:ext cx="273600" cy="2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Shape 119"/>
            <p:cNvGrpSpPr/>
            <p:nvPr/>
          </p:nvGrpSpPr>
          <p:grpSpPr>
            <a:xfrm>
              <a:off x="6376062" y="1201608"/>
              <a:ext cx="2296137" cy="1621959"/>
              <a:chOff x="6223662" y="1201608"/>
              <a:chExt cx="2296137" cy="1621959"/>
            </a:xfrm>
          </p:grpSpPr>
          <p:sp>
            <p:nvSpPr>
              <p:cNvPr id="120" name="Shape 120"/>
              <p:cNvSpPr/>
              <p:nvPr/>
            </p:nvSpPr>
            <p:spPr>
              <a:xfrm>
                <a:off x="6897843" y="187578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>
                <a:off x="7234932" y="187578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7572022" y="187578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7909113" y="187578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8246200" y="187578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6897843" y="221287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6897843" y="254996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7234932" y="221287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7572022" y="221287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7234932" y="254996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Shape 130"/>
              <p:cNvSpPr/>
              <p:nvPr/>
            </p:nvSpPr>
            <p:spPr>
              <a:xfrm>
                <a:off x="7572022" y="254996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Shape 131"/>
              <p:cNvSpPr/>
              <p:nvPr/>
            </p:nvSpPr>
            <p:spPr>
              <a:xfrm>
                <a:off x="7909113" y="221287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8246200" y="221287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7909113" y="254996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8246200" y="254996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8246200" y="120160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7909113" y="120160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7572022" y="120160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7234932" y="120160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6897843" y="120160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6897843" y="1538699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Shape 141"/>
              <p:cNvSpPr/>
              <p:nvPr/>
            </p:nvSpPr>
            <p:spPr>
              <a:xfrm>
                <a:off x="7234932" y="1538699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Shape 142"/>
              <p:cNvSpPr/>
              <p:nvPr/>
            </p:nvSpPr>
            <p:spPr>
              <a:xfrm>
                <a:off x="7572022" y="1538699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Shape 143"/>
              <p:cNvSpPr/>
              <p:nvPr/>
            </p:nvSpPr>
            <p:spPr>
              <a:xfrm>
                <a:off x="7909113" y="1538699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Shape 144"/>
              <p:cNvSpPr/>
              <p:nvPr/>
            </p:nvSpPr>
            <p:spPr>
              <a:xfrm>
                <a:off x="8246200" y="1538699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>
                <a:off x="6223662" y="221287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>
                <a:off x="6223662" y="254996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6223662" y="1538699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6560753" y="1538699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6223662" y="187578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6560753" y="120160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6560753" y="187578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>
                <a:off x="6560753" y="254996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>
                <a:off x="6560753" y="221287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Shape 154"/>
              <p:cNvSpPr/>
              <p:nvPr/>
            </p:nvSpPr>
            <p:spPr>
              <a:xfrm>
                <a:off x="6223662" y="1201608"/>
                <a:ext cx="273600" cy="27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5" name="Shape 1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subTitle"/>
          </p:nvPr>
        </p:nvSpPr>
        <p:spPr>
          <a:xfrm>
            <a:off x="4939500" y="298685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did we manage to extract data.</a:t>
            </a: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3" name="Shape 163"/>
          <p:cNvSpPr txBox="1"/>
          <p:nvPr>
            <p:ph idx="2" type="body"/>
          </p:nvPr>
        </p:nvSpPr>
        <p:spPr>
          <a:xfrm>
            <a:off x="371325" y="2521375"/>
            <a:ext cx="1306800" cy="528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$10M</a:t>
            </a:r>
          </a:p>
        </p:txBody>
      </p:sp>
      <p:sp>
        <p:nvSpPr>
          <p:cNvPr id="164" name="Shape 164"/>
          <p:cNvSpPr/>
          <p:nvPr/>
        </p:nvSpPr>
        <p:spPr>
          <a:xfrm>
            <a:off x="460700" y="2986860"/>
            <a:ext cx="1217400" cy="2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1633375" y="362332"/>
            <a:ext cx="1306800" cy="528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$20M</a:t>
            </a:r>
          </a:p>
        </p:txBody>
      </p:sp>
      <p:sp>
        <p:nvSpPr>
          <p:cNvPr id="166" name="Shape 166"/>
          <p:cNvSpPr/>
          <p:nvPr/>
        </p:nvSpPr>
        <p:spPr>
          <a:xfrm>
            <a:off x="1724089" y="829775"/>
            <a:ext cx="1217400" cy="43136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2891725" y="1027625"/>
            <a:ext cx="1306800" cy="528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$17M</a:t>
            </a:r>
          </a:p>
        </p:txBody>
      </p:sp>
      <p:sp>
        <p:nvSpPr>
          <p:cNvPr id="168" name="Shape 168"/>
          <p:cNvSpPr/>
          <p:nvPr/>
        </p:nvSpPr>
        <p:spPr>
          <a:xfrm>
            <a:off x="2987480" y="1494911"/>
            <a:ext cx="1217400" cy="36485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4818450" y="220175"/>
            <a:ext cx="4045199" cy="875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 Analytics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22005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Experience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850" y="256000"/>
            <a:ext cx="5150398" cy="305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 b="12400" l="0" r="0" t="12400"/>
          <a:stretch/>
        </p:blipFill>
        <p:spPr>
          <a:xfrm>
            <a:off x="4317934" y="377000"/>
            <a:ext cx="4025057" cy="2435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3531250"/>
            <a:ext cx="8484000" cy="16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Consumers will get a better product as the software will compare all of Curry’s laptops, while an employee would not have the same amount of knowledge about all of the laptops. More informed decision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software will make a more informed decision by comparing all the computers in their database. The consumer will get a recommendation based all the.., rather than relying on an employee at Currys. </a:t>
            </a:r>
            <a:br>
              <a:rPr lang="en"/>
            </a:br>
            <a:br>
              <a:rPr lang="en"/>
            </a:br>
            <a:br>
              <a:rPr lang="en"/>
            </a:b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5">
            <a:alphaModFix/>
          </a:blip>
          <a:srcRect b="1629" l="5460" r="3531" t="-1630"/>
          <a:stretch/>
        </p:blipFill>
        <p:spPr>
          <a:xfrm>
            <a:off x="4359243" y="377000"/>
            <a:ext cx="3942439" cy="2435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Business Experience</a:t>
            </a:r>
          </a:p>
        </p:txBody>
      </p:sp>
      <p:sp>
        <p:nvSpPr>
          <p:cNvPr id="185" name="Shape 185"/>
          <p:cNvSpPr/>
          <p:nvPr/>
        </p:nvSpPr>
        <p:spPr>
          <a:xfrm>
            <a:off x="432350" y="1207675"/>
            <a:ext cx="2469299" cy="1222499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idx="4294967295" type="body"/>
          </p:nvPr>
        </p:nvSpPr>
        <p:spPr>
          <a:xfrm>
            <a:off x="432350" y="1502800"/>
            <a:ext cx="2257199" cy="63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Target a bigger audience</a:t>
            </a:r>
          </a:p>
        </p:txBody>
      </p:sp>
      <p:sp>
        <p:nvSpPr>
          <p:cNvPr id="187" name="Shape 187"/>
          <p:cNvSpPr txBox="1"/>
          <p:nvPr>
            <p:ph idx="4294967295" type="body"/>
          </p:nvPr>
        </p:nvSpPr>
        <p:spPr>
          <a:xfrm>
            <a:off x="311700" y="2502550"/>
            <a:ext cx="2471699" cy="9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  <a:buChar char="●"/>
            </a:pPr>
            <a:r>
              <a:rPr lang="en" sz="1600"/>
              <a:t>Expanding the market </a:t>
            </a:r>
          </a:p>
        </p:txBody>
      </p:sp>
      <p:sp>
        <p:nvSpPr>
          <p:cNvPr id="188" name="Shape 188"/>
          <p:cNvSpPr/>
          <p:nvPr/>
        </p:nvSpPr>
        <p:spPr>
          <a:xfrm>
            <a:off x="3044775" y="1207675"/>
            <a:ext cx="2760599" cy="1222499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4294967295" type="body"/>
          </p:nvPr>
        </p:nvSpPr>
        <p:spPr>
          <a:xfrm>
            <a:off x="3830199" y="1327074"/>
            <a:ext cx="1563900" cy="98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Increase demand</a:t>
            </a:r>
          </a:p>
        </p:txBody>
      </p:sp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2922400" y="2502550"/>
            <a:ext cx="2471699" cy="1222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New customers that in the past would not be able to do online purchases</a:t>
            </a:r>
          </a:p>
        </p:txBody>
      </p:sp>
      <p:sp>
        <p:nvSpPr>
          <p:cNvPr id="191" name="Shape 191"/>
          <p:cNvSpPr/>
          <p:nvPr/>
        </p:nvSpPr>
        <p:spPr>
          <a:xfrm>
            <a:off x="5948500" y="1207675"/>
            <a:ext cx="2760599" cy="1222499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4294967295" type="body"/>
          </p:nvPr>
        </p:nvSpPr>
        <p:spPr>
          <a:xfrm>
            <a:off x="6787125" y="1381325"/>
            <a:ext cx="1395299" cy="91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Increase profits</a:t>
            </a:r>
          </a:p>
        </p:txBody>
      </p:sp>
      <p:sp>
        <p:nvSpPr>
          <p:cNvPr id="193" name="Shape 193"/>
          <p:cNvSpPr txBox="1"/>
          <p:nvPr>
            <p:ph idx="4294967295" type="body"/>
          </p:nvPr>
        </p:nvSpPr>
        <p:spPr>
          <a:xfrm>
            <a:off x="5983900" y="2502550"/>
            <a:ext cx="2471699" cy="1222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Do you have a credible plan for making your project sustainable?</a:t>
            </a: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5" name="Shape 195"/>
          <p:cNvSpPr txBox="1"/>
          <p:nvPr/>
        </p:nvSpPr>
        <p:spPr>
          <a:xfrm>
            <a:off x="1476375" y="4162425"/>
            <a:ext cx="1685999" cy="50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failure iwth current system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Milestones</a:t>
            </a:r>
          </a:p>
        </p:txBody>
      </p:sp>
      <p:grpSp>
        <p:nvGrpSpPr>
          <p:cNvPr id="202" name="Shape 202"/>
          <p:cNvGrpSpPr/>
          <p:nvPr/>
        </p:nvGrpSpPr>
        <p:grpSpPr>
          <a:xfrm>
            <a:off x="648675" y="1581270"/>
            <a:ext cx="196199" cy="1306800"/>
            <a:chOff x="648675" y="1657470"/>
            <a:chExt cx="196199" cy="1306800"/>
          </a:xfrm>
        </p:grpSpPr>
        <p:sp>
          <p:nvSpPr>
            <p:cNvPr id="203" name="Shape 203"/>
            <p:cNvSpPr/>
            <p:nvPr/>
          </p:nvSpPr>
          <p:spPr>
            <a:xfrm>
              <a:off x="648675" y="2768370"/>
              <a:ext cx="196199" cy="195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" name="Shape 204"/>
            <p:cNvCxnSpPr>
              <a:stCxn id="203" idx="0"/>
            </p:cNvCxnSpPr>
            <p:nvPr/>
          </p:nvCxnSpPr>
          <p:spPr>
            <a:xfrm rot="10800000">
              <a:off x="746774" y="1657470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oval"/>
            </a:ln>
          </p:spPr>
        </p:cxnSp>
      </p:grpSp>
      <p:sp>
        <p:nvSpPr>
          <p:cNvPr id="205" name="Shape 205"/>
          <p:cNvSpPr txBox="1"/>
          <p:nvPr>
            <p:ph idx="4294967295" type="body"/>
          </p:nvPr>
        </p:nvSpPr>
        <p:spPr>
          <a:xfrm>
            <a:off x="823805" y="1299975"/>
            <a:ext cx="2662199" cy="97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June 20XX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Lorem ipsum dolor sit amet, consectetur adipiscing elit</a:t>
            </a:r>
          </a:p>
        </p:txBody>
      </p:sp>
      <p:grpSp>
        <p:nvGrpSpPr>
          <p:cNvPr id="206" name="Shape 206"/>
          <p:cNvGrpSpPr/>
          <p:nvPr/>
        </p:nvGrpSpPr>
        <p:grpSpPr>
          <a:xfrm>
            <a:off x="2512925" y="2692170"/>
            <a:ext cx="196199" cy="1404904"/>
            <a:chOff x="2512925" y="2768370"/>
            <a:chExt cx="196199" cy="1404904"/>
          </a:xfrm>
        </p:grpSpPr>
        <p:cxnSp>
          <p:nvCxnSpPr>
            <p:cNvPr id="207" name="Shape 207"/>
            <p:cNvCxnSpPr/>
            <p:nvPr/>
          </p:nvCxnSpPr>
          <p:spPr>
            <a:xfrm>
              <a:off x="2611025" y="2964275"/>
              <a:ext cx="0" cy="1208999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oval"/>
            </a:ln>
          </p:spPr>
        </p:cxnSp>
        <p:sp>
          <p:nvSpPr>
            <p:cNvPr id="208" name="Shape 208"/>
            <p:cNvSpPr/>
            <p:nvPr/>
          </p:nvSpPr>
          <p:spPr>
            <a:xfrm>
              <a:off x="2512925" y="2768370"/>
              <a:ext cx="196199" cy="195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Shape 209"/>
          <p:cNvSpPr txBox="1"/>
          <p:nvPr>
            <p:ph idx="4294967295" type="body"/>
          </p:nvPr>
        </p:nvSpPr>
        <p:spPr>
          <a:xfrm>
            <a:off x="2693150" y="3854675"/>
            <a:ext cx="2662199" cy="97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July 20XX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Lorem ipsum dolor sit amet, consectetur adipiscing elitX</a:t>
            </a:r>
          </a:p>
        </p:txBody>
      </p:sp>
      <p:grpSp>
        <p:nvGrpSpPr>
          <p:cNvPr id="210" name="Shape 210"/>
          <p:cNvGrpSpPr/>
          <p:nvPr/>
        </p:nvGrpSpPr>
        <p:grpSpPr>
          <a:xfrm>
            <a:off x="4279200" y="1483170"/>
            <a:ext cx="196199" cy="1404900"/>
            <a:chOff x="4279200" y="1559370"/>
            <a:chExt cx="196199" cy="1404900"/>
          </a:xfrm>
        </p:grpSpPr>
        <p:cxnSp>
          <p:nvCxnSpPr>
            <p:cNvPr id="211" name="Shape 211"/>
            <p:cNvCxnSpPr>
              <a:stCxn id="212" idx="0"/>
            </p:cNvCxnSpPr>
            <p:nvPr/>
          </p:nvCxnSpPr>
          <p:spPr>
            <a:xfrm rot="10800000">
              <a:off x="4377299" y="1559370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oval"/>
            </a:ln>
          </p:spPr>
        </p:cxnSp>
        <p:sp>
          <p:nvSpPr>
            <p:cNvPr id="212" name="Shape 212"/>
            <p:cNvSpPr/>
            <p:nvPr/>
          </p:nvSpPr>
          <p:spPr>
            <a:xfrm>
              <a:off x="4279200" y="2768370"/>
              <a:ext cx="196199" cy="195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Shape 213"/>
          <p:cNvSpPr txBox="1"/>
          <p:nvPr>
            <p:ph idx="4294967295" type="body"/>
          </p:nvPr>
        </p:nvSpPr>
        <p:spPr>
          <a:xfrm>
            <a:off x="4454448" y="1299975"/>
            <a:ext cx="2662199" cy="97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August 20XX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Lorem ipsum dolor sit amet, consectetur adipiscing elit</a:t>
            </a:r>
          </a:p>
        </p:txBody>
      </p:sp>
      <p:grpSp>
        <p:nvGrpSpPr>
          <p:cNvPr id="214" name="Shape 214"/>
          <p:cNvGrpSpPr/>
          <p:nvPr/>
        </p:nvGrpSpPr>
        <p:grpSpPr>
          <a:xfrm>
            <a:off x="6045475" y="2692170"/>
            <a:ext cx="196199" cy="1404904"/>
            <a:chOff x="6045475" y="2768370"/>
            <a:chExt cx="196199" cy="1404904"/>
          </a:xfrm>
        </p:grpSpPr>
        <p:cxnSp>
          <p:nvCxnSpPr>
            <p:cNvPr id="215" name="Shape 215"/>
            <p:cNvCxnSpPr/>
            <p:nvPr/>
          </p:nvCxnSpPr>
          <p:spPr>
            <a:xfrm>
              <a:off x="6143575" y="2964275"/>
              <a:ext cx="0" cy="1208999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oval"/>
            </a:ln>
          </p:spPr>
        </p:cxnSp>
        <p:sp>
          <p:nvSpPr>
            <p:cNvPr id="216" name="Shape 216"/>
            <p:cNvSpPr/>
            <p:nvPr/>
          </p:nvSpPr>
          <p:spPr>
            <a:xfrm>
              <a:off x="6045475" y="2768370"/>
              <a:ext cx="196199" cy="195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Shape 217"/>
          <p:cNvSpPr txBox="1"/>
          <p:nvPr>
            <p:ph idx="4294967295" type="body"/>
          </p:nvPr>
        </p:nvSpPr>
        <p:spPr>
          <a:xfrm>
            <a:off x="6225719" y="3854675"/>
            <a:ext cx="2662199" cy="97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March 20XX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Lorem ipsum dolor sit amet, consectetur adipiscing elit</a:t>
            </a: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